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66" r:id="rId4"/>
    <p:sldId id="268" r:id="rId5"/>
    <p:sldId id="267" r:id="rId6"/>
    <p:sldId id="261" r:id="rId7"/>
    <p:sldId id="269" r:id="rId8"/>
    <p:sldId id="270" r:id="rId9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47" autoAdjust="0"/>
    <p:restoredTop sz="76377" autoAdjust="0"/>
  </p:normalViewPr>
  <p:slideViewPr>
    <p:cSldViewPr>
      <p:cViewPr varScale="1">
        <p:scale>
          <a:sx n="113" d="100"/>
          <a:sy n="113" d="100"/>
        </p:scale>
        <p:origin x="-150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EFDB0-6652-4CB3-BDDF-E3ABEC1502A5}" type="datetimeFigureOut">
              <a:rPr lang="pl-PL" smtClean="0"/>
              <a:t>2018-03-15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9E412-AAA2-4387-9327-CB819CC548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006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AE99E-8DC7-4C3C-82CB-E51B35EEA53B}" type="datetimeFigureOut">
              <a:rPr lang="pl-PL" smtClean="0"/>
              <a:t>2018-03-15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2A373-E177-458C-9330-84A1329D68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3510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Regionalne zarządy gospodarki wodnej w Wodach</a:t>
            </a:r>
            <a:r>
              <a:rPr lang="pl-PL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Polskich </a:t>
            </a:r>
            <a:r>
              <a:rPr lang="pl-PL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prowadzą bieżący monitoring sytuacji hydrologicznej oraz urządzeń hydrotechnicznych na swoich obszarach</a:t>
            </a:r>
            <a:r>
              <a:rPr lang="pl-PL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działania</a:t>
            </a:r>
            <a:r>
              <a:rPr lang="pl-PL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endParaRPr lang="pl-PL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pl-PL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Krajowy Zarząd Gospodarki Wodnej, w oparciu o dane ze wszystkich regionów wodnych oraz materiały IMGW, przygotowuje codzienne komunikaty o sytuacji hydrologicznej w kraju, w celu zapewnienia informacji o pracy głównych zbiorników retencyjnych oraz ogólnej sytuacji na rzekach.</a:t>
            </a:r>
          </a:p>
          <a:p>
            <a:pPr algn="just"/>
            <a:endParaRPr lang="pl-PL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pl-PL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Informacje te przekazywane są służbom kryzysowym na szczeblu regionalnym przez regionalne zarządy gospodarki wodnej, natomiast informacja zbiorcza z całego obszaru kraju kierowana jest m.in. do Rządowego Centrum Bezpieczeństwa, Komendy Głównej Straży Pożarnej oraz Ministerstwa Gospodarki Morskiej i</a:t>
            </a:r>
            <a:r>
              <a:rPr lang="pl-PL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Żeglugi Śródlądowej. Codzienny zbiorczy raport jest publikowany na stronie głównej Wód Polskich dostępnej pod adresem www.wody.gov.pl. W wyjątkowych sytuacjach, gdy występuje zagrożenie powodziowe, na tej stronie publikowane są również komunikaty prasowe, napisane bardziej przystępnym niespecjalistycznym językiem.</a:t>
            </a:r>
            <a:endParaRPr lang="pl-PL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2A373-E177-458C-9330-84A1329D680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8318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podstawie prognozy pogody na najbliższe dni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można założyć, że ilość przewidywanych opadów oraz spadająca temperatura nie wpłyną znacząco na sytuację hydrologiczną w Polsce.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 należy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spodziewać się zagrożenia powodziowego.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Mapa, którą widać została opracowana przez Instytut Meteorologii i Gospodarki Wodnej – Państwowy instytut badawczy finansowany przez Wody Polskie. Warto przypomnieć, że zgodnie z ustawą Prawo wodne, Wody Polskie finansują działalność: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Państwowej służby hydrologiczno-meteorologicznej</a:t>
            </a:r>
            <a:r>
              <a:rPr lang="pl-P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którą pełni IMGW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Państwowej 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służby</a:t>
            </a:r>
            <a:r>
              <a:rPr lang="pl-P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spraw bezpieczeństwa budowli piętrzących, którą również pełni</a:t>
            </a:r>
            <a:r>
              <a:rPr lang="pl-P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IMGW</a:t>
            </a:r>
            <a:endParaRPr lang="pl-P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Państwowej służby</a:t>
            </a:r>
            <a:r>
              <a:rPr lang="pl-P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hydrogeologiczną,</a:t>
            </a:r>
            <a:r>
              <a:rPr lang="pl-P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którą pełni 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Państwowy Instytut Geologiczny</a:t>
            </a:r>
            <a:r>
              <a:rPr lang="pl-P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2A373-E177-458C-9330-84A1329D680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3946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sezonie zimowym monitoring prowadzony jest również w zakresie zjawisk lodowych na głównych rzekach. Monitoring pozwala na uzyskiwanie kompletnej informacji o przebiegu zjawisk lodowych (w tym dotyczących procentu zlodzenia, czy grubości pokrywy lodowej), występowania ewentualnych spiętrzeń i zatorów lodowych oraz o prowadzonej akcji lodołamania. Obserwacje prowadzone są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codziennie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przez służby terenowe, na całej długości odcinków rzek administrowanych przez RZGW. Krajowy Zarząd Gospodarki Wodnej w czasie trwania pogotowia i akcji lodołamania w sezonie zimowym zbiera dane z prowadzonego przez regionalne zarządy gospodarki wodnej monitoringu występowania zjawisk lodowych i prowadzonych akcji lodołamania na głównych rzekach i zamieszcza je w każdy dzień roboczy wraz ze zbiorczym komunikatem o sytuacji hydrologicznej dla całego kraju na stronie internetowej KZGW. Zbiorcze komunikaty z informacją o przebiegu zjawisk lodowych przekazywane są w każdy dzień roboczy również m.in. do Rządowego Centrum Bezpieczeństwa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Komendy Głównej Państwowej Straży Pożarnej.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Ostatnio</a:t>
            </a:r>
            <a:r>
              <a:rPr lang="pl-PL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akcję lodołamania Wody Polskie przeprowadziły na terenie </a:t>
            </a: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RZGW w Szczecinie</a:t>
            </a:r>
            <a:r>
              <a:rPr lang="pl-PL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Akcja rozpoczęła się we wtorek 6 marca</a:t>
            </a:r>
            <a:r>
              <a:rPr lang="pl-P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godzinie 7.30</a:t>
            </a:r>
            <a:r>
              <a:rPr lang="pl-P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siedzibie Nadzoru Wodnego w Podjuchach. Pierwszego dnia na lód wypłynęły dwa polskie lodołamacze "Dzik" i "Odyniec" oraz cztery jednostki z Niemiec. Warto dodać, że szczeciński regionalny</a:t>
            </a:r>
            <a:r>
              <a:rPr lang="pl-P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zarząd gospodarki wodnej 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był koordynatorem polsko-niemieckiej akcji lodołamania na Odrze. Już pierwszego</a:t>
            </a:r>
            <a:r>
              <a:rPr lang="pl-P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dnia akcji na 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akwenach było siedem polskich</a:t>
            </a:r>
            <a:r>
              <a:rPr lang="pl-P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lodołamaczy i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cztery niemieckie. Do rozkruszenia było ponad 70 kilometrów pokrywy lodowej, której średnia wysokość sięgała 20 centymetrów. Najwyższe piętrzenia miały</a:t>
            </a:r>
            <a:r>
              <a:rPr lang="pl-P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jednak nawet półtora metra wysokości. Akcja została zakończona 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marca.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2A373-E177-458C-9330-84A1329D6803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6964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>
                <a:solidFill>
                  <a:srgbClr val="002060"/>
                </a:solidFill>
              </a:rPr>
              <a:t>W Wodach Polskich na poziomie krajowego</a:t>
            </a:r>
            <a:r>
              <a:rPr lang="pl-PL" sz="1200" baseline="0" dirty="0" smtClean="0">
                <a:solidFill>
                  <a:srgbClr val="002060"/>
                </a:solidFill>
              </a:rPr>
              <a:t> zarządu i regionalnych zarządów </a:t>
            </a:r>
            <a:r>
              <a:rPr lang="pl-PL" sz="1200" dirty="0" smtClean="0">
                <a:solidFill>
                  <a:srgbClr val="002060"/>
                </a:solidFill>
              </a:rPr>
              <a:t>działają centra operacyjne. Numery telefonów i adresy mailowe do nich można znaleźć m.in. na prowadzonej przez Wody Polskie stronie </a:t>
            </a:r>
            <a:r>
              <a:rPr lang="pl-PL" sz="1200" b="1" dirty="0" smtClean="0">
                <a:solidFill>
                  <a:srgbClr val="002060"/>
                </a:solidFill>
              </a:rPr>
              <a:t>powodz.gov.pl.</a:t>
            </a:r>
          </a:p>
          <a:p>
            <a:endParaRPr lang="pl-PL" dirty="0" smtClean="0"/>
          </a:p>
          <a:p>
            <a:r>
              <a:rPr lang="pl-PL" dirty="0" smtClean="0"/>
              <a:t>Warto przypomnieć</a:t>
            </a:r>
            <a:r>
              <a:rPr lang="pl-PL" baseline="0" dirty="0" smtClean="0"/>
              <a:t>, że Wody Polskie to 11 regionalnych zarządów, 50 zarządów zlewni i 330 nadzorów wodnych. Reforma gospodarki wodnej doprowadziła do połącznia rozproszonych dotąd kompetencji z zakresu zarządzania naszymi zasobami wodnymi. Dzięki temu </a:t>
            </a:r>
            <a:r>
              <a:rPr lang="pl-PL" baseline="0" dirty="0" err="1" smtClean="0"/>
              <a:t>możemu</a:t>
            </a:r>
            <a:r>
              <a:rPr lang="pl-PL" baseline="0" dirty="0" smtClean="0"/>
              <a:t> m.in. ujednolicić i usprawnić komunikację z zakresu ochrony przed powodzią i suszą.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2A373-E177-458C-9330-84A1329D6803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8066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Założyliśmy adres centrum.operacyjne@wody.gov.pl</a:t>
            </a:r>
            <a:r>
              <a:rPr lang="pl-PL" baseline="0" dirty="0" smtClean="0"/>
              <a:t>, który jest obsługiwany w centrali Wód Polskich. Za jego pomocą można zgłaszać miejsca, w których woda grozi wylaniem z koryta rzeki, lub gdzie już do tego doszło. Pracownicy Wód Polskich będą niezwłocznie przekazywali tę informację do naszych jednostek terenowych.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2A373-E177-458C-9330-84A1329D6803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95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 smtClean="0"/>
              <a:t>Poprawa naszego bezpieczeństwa przed powodzią i suszą nastąpi za sprawą wielu inwestycji, które realizujemy i planujemy. Najważniejsze z nich to bez wątpienia budowa stopni wodnych, przede wszystkim planowana budowa Siarzewa i realizowana budowa Malczyc.</a:t>
            </a:r>
          </a:p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2A373-E177-458C-9330-84A1329D6803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9897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2A373-E177-458C-9330-84A1329D6803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3945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29" y="1059582"/>
            <a:ext cx="9144000" cy="25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/>
          <p:cNvSpPr/>
          <p:nvPr userDrawn="1"/>
        </p:nvSpPr>
        <p:spPr>
          <a:xfrm>
            <a:off x="0" y="3596394"/>
            <a:ext cx="9144000" cy="1547106"/>
          </a:xfrm>
          <a:prstGeom prst="rect">
            <a:avLst/>
          </a:prstGeom>
          <a:solidFill>
            <a:srgbClr val="00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79512" y="3749037"/>
            <a:ext cx="7772400" cy="6424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66753" y="4495888"/>
            <a:ext cx="6300192" cy="5932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Autor</a:t>
            </a:r>
            <a:endParaRPr lang="pl-PL" dirty="0"/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3" hasCustomPrompt="1"/>
          </p:nvPr>
        </p:nvSpPr>
        <p:spPr>
          <a:xfrm>
            <a:off x="3131840" y="411511"/>
            <a:ext cx="3744416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rgbClr val="00B0F0"/>
                </a:solidFill>
              </a:defRPr>
            </a:lvl1pPr>
          </a:lstStyle>
          <a:p>
            <a:r>
              <a:rPr lang="pl-PL" dirty="0" smtClean="0"/>
              <a:t>Nazwa jednostki organizacyjnej Wód Polskich</a:t>
            </a:r>
            <a:endParaRPr lang="pl-PL" dirty="0"/>
          </a:p>
        </p:txBody>
      </p:sp>
      <p:sp>
        <p:nvSpPr>
          <p:cNvPr id="20" name="Symbol zastępczy tekstu 19"/>
          <p:cNvSpPr>
            <a:spLocks noGrp="1"/>
          </p:cNvSpPr>
          <p:nvPr>
            <p:ph type="body" sz="quarter" idx="14" hasCustomPrompt="1"/>
          </p:nvPr>
        </p:nvSpPr>
        <p:spPr>
          <a:xfrm>
            <a:off x="7020272" y="411511"/>
            <a:ext cx="1871662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B0F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pl-PL" dirty="0" smtClean="0"/>
              <a:t>data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645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1131590"/>
            <a:ext cx="5486400" cy="2414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0215-5E71-46ED-B4EF-911293C89F72}" type="datetimeFigureOut">
              <a:rPr lang="pl-PL" smtClean="0"/>
              <a:t>2018-03-15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88A9-0E65-41E8-9D36-DD7EEA8547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438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0215-5E71-46ED-B4EF-911293C89F72}" type="datetimeFigureOut">
              <a:rPr lang="pl-PL" smtClean="0"/>
              <a:t>2018-03-15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88A9-0E65-41E8-9D36-DD7EEA8547AB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 userDrawn="1"/>
        </p:nvSpPr>
        <p:spPr>
          <a:xfrm>
            <a:off x="0" y="3596394"/>
            <a:ext cx="9144000" cy="1547106"/>
          </a:xfrm>
          <a:prstGeom prst="rect">
            <a:avLst/>
          </a:prstGeom>
          <a:solidFill>
            <a:srgbClr val="00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1"/>
          <p:cNvSpPr txBox="1">
            <a:spLocks/>
          </p:cNvSpPr>
          <p:nvPr userDrawn="1"/>
        </p:nvSpPr>
        <p:spPr>
          <a:xfrm>
            <a:off x="179512" y="3749037"/>
            <a:ext cx="7772400" cy="64247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Dziękuję</a:t>
            </a:r>
            <a:r>
              <a:rPr lang="pl-PL" baseline="0" dirty="0" smtClean="0"/>
              <a:t> za uwagę</a:t>
            </a:r>
            <a:endParaRPr lang="pl-PL" dirty="0"/>
          </a:p>
        </p:txBody>
      </p:sp>
      <p:sp>
        <p:nvSpPr>
          <p:cNvPr id="9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79562" y="4299942"/>
            <a:ext cx="6300192" cy="36004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Autor, Kontakt do autora</a:t>
            </a:r>
          </a:p>
          <a:p>
            <a:endParaRPr lang="pl-PL" dirty="0" smtClean="0"/>
          </a:p>
        </p:txBody>
      </p:sp>
      <p:pic>
        <p:nvPicPr>
          <p:cNvPr id="10" name="Obraz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-1429" y="1059582"/>
            <a:ext cx="9144000" cy="256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92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0215-5E71-46ED-B4EF-911293C89F72}" type="datetimeFigureOut">
              <a:rPr lang="pl-PL" smtClean="0"/>
              <a:t>2018-03-15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88A9-0E65-41E8-9D36-DD7EEA8547AB}" type="slidenum">
              <a:rPr lang="pl-PL" smtClean="0"/>
              <a:t>‹#›</a:t>
            </a:fld>
            <a:endParaRPr lang="pl-PL"/>
          </a:p>
        </p:txBody>
      </p:sp>
      <p:sp>
        <p:nvSpPr>
          <p:cNvPr id="6" name="Prostokąt 5"/>
          <p:cNvSpPr/>
          <p:nvPr userDrawn="1"/>
        </p:nvSpPr>
        <p:spPr>
          <a:xfrm>
            <a:off x="0" y="3596394"/>
            <a:ext cx="9144000" cy="1547106"/>
          </a:xfrm>
          <a:prstGeom prst="rect">
            <a:avLst/>
          </a:prstGeom>
          <a:solidFill>
            <a:srgbClr val="00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-1429" y="1059582"/>
            <a:ext cx="9144000" cy="256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/>
          <p:nvPr userDrawn="1"/>
        </p:nvSpPr>
        <p:spPr>
          <a:xfrm>
            <a:off x="395536" y="4011909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bg1"/>
                </a:solidFill>
                <a:latin typeface="+mj-lt"/>
              </a:rPr>
              <a:t>Dziękujemy za uwagę</a:t>
            </a:r>
            <a:endParaRPr lang="pl-PL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635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 tytułow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W:\kzgw\_2015 Swiateczno-Noworoczny Plebiscyt na ulubione zdjecie w ramach konkursu WODA WOKOL NAS\DO_Jesień_Liść_jpg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134136"/>
            <a:ext cx="9144000" cy="267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0215-5E71-46ED-B4EF-911293C89F72}" type="datetimeFigureOut">
              <a:rPr lang="pl-PL" smtClean="0"/>
              <a:t>2018-03-15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88A9-0E65-41E8-9D36-DD7EEA8547AB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 userDrawn="1"/>
        </p:nvSpPr>
        <p:spPr>
          <a:xfrm>
            <a:off x="0" y="3596394"/>
            <a:ext cx="9144000" cy="1547106"/>
          </a:xfrm>
          <a:prstGeom prst="rect">
            <a:avLst/>
          </a:prstGeom>
          <a:solidFill>
            <a:srgbClr val="00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dtytuł 2"/>
          <p:cNvSpPr>
            <a:spLocks noGrp="1"/>
          </p:cNvSpPr>
          <p:nvPr>
            <p:ph type="subTitle" idx="13" hasCustomPrompt="1"/>
          </p:nvPr>
        </p:nvSpPr>
        <p:spPr>
          <a:xfrm>
            <a:off x="166753" y="4495888"/>
            <a:ext cx="6300192" cy="5932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Autor</a:t>
            </a:r>
            <a:endParaRPr lang="pl-PL" dirty="0"/>
          </a:p>
        </p:txBody>
      </p:sp>
      <p:sp>
        <p:nvSpPr>
          <p:cNvPr id="11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3131840" y="411511"/>
            <a:ext cx="3744416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rgbClr val="00B0F0"/>
                </a:solidFill>
              </a:defRPr>
            </a:lvl1pPr>
          </a:lstStyle>
          <a:p>
            <a:r>
              <a:rPr lang="pl-PL" dirty="0" smtClean="0"/>
              <a:t>Nazwa jednostki organizacyjnej Wód Polskich</a:t>
            </a:r>
            <a:endParaRPr lang="pl-PL" dirty="0"/>
          </a:p>
        </p:txBody>
      </p:sp>
      <p:sp>
        <p:nvSpPr>
          <p:cNvPr id="12" name="Symbol zastępczy tekstu 19"/>
          <p:cNvSpPr>
            <a:spLocks noGrp="1"/>
          </p:cNvSpPr>
          <p:nvPr>
            <p:ph type="body" sz="quarter" idx="15" hasCustomPrompt="1"/>
          </p:nvPr>
        </p:nvSpPr>
        <p:spPr>
          <a:xfrm>
            <a:off x="7020272" y="411511"/>
            <a:ext cx="1871662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B0F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pl-PL" dirty="0" smtClean="0"/>
              <a:t>data</a:t>
            </a:r>
            <a:endParaRPr lang="pl-PL" dirty="0"/>
          </a:p>
        </p:txBody>
      </p:sp>
      <p:sp>
        <p:nvSpPr>
          <p:cNvPr id="14" name="Tytuł 1"/>
          <p:cNvSpPr>
            <a:spLocks noGrp="1"/>
          </p:cNvSpPr>
          <p:nvPr>
            <p:ph type="ctrTitle" hasCustomPrompt="1"/>
          </p:nvPr>
        </p:nvSpPr>
        <p:spPr>
          <a:xfrm>
            <a:off x="179512" y="3749037"/>
            <a:ext cx="7772400" cy="6424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9350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0215-5E71-46ED-B4EF-911293C89F72}" type="datetimeFigureOut">
              <a:rPr lang="pl-PL" smtClean="0"/>
              <a:t>2018-03-15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88A9-0E65-41E8-9D36-DD7EEA8547AB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 userDrawn="1"/>
        </p:nvSpPr>
        <p:spPr>
          <a:xfrm>
            <a:off x="1488" y="3596394"/>
            <a:ext cx="9144000" cy="1547106"/>
          </a:xfrm>
          <a:prstGeom prst="rect">
            <a:avLst/>
          </a:prstGeom>
          <a:solidFill>
            <a:srgbClr val="00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dtytuł 2"/>
          <p:cNvSpPr>
            <a:spLocks noGrp="1"/>
          </p:cNvSpPr>
          <p:nvPr>
            <p:ph type="subTitle" idx="13" hasCustomPrompt="1"/>
          </p:nvPr>
        </p:nvSpPr>
        <p:spPr>
          <a:xfrm>
            <a:off x="166753" y="4495888"/>
            <a:ext cx="6300192" cy="5932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Autor</a:t>
            </a:r>
            <a:endParaRPr lang="pl-PL" dirty="0"/>
          </a:p>
        </p:txBody>
      </p:sp>
      <p:sp>
        <p:nvSpPr>
          <p:cNvPr id="11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3131840" y="411511"/>
            <a:ext cx="3744416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rgbClr val="00B0F0"/>
                </a:solidFill>
              </a:defRPr>
            </a:lvl1pPr>
          </a:lstStyle>
          <a:p>
            <a:r>
              <a:rPr lang="pl-PL" dirty="0" smtClean="0"/>
              <a:t>Nazwa jednostki organizacyjnej Wód Polskich</a:t>
            </a:r>
            <a:endParaRPr lang="pl-PL" dirty="0"/>
          </a:p>
        </p:txBody>
      </p:sp>
      <p:pic>
        <p:nvPicPr>
          <p:cNvPr id="13" name="Picture 2" descr="W:\kzgw\_2015 Swiateczno-Noworoczny Plebiscyt na ulubione zdjecie w ramach konkursu WODA WOKOL NAS\PP_Lato_Przystań w Chałupach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88343"/>
            <a:ext cx="9144000" cy="25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ymbol zastępczy tekstu 19"/>
          <p:cNvSpPr>
            <a:spLocks noGrp="1"/>
          </p:cNvSpPr>
          <p:nvPr>
            <p:ph type="body" sz="quarter" idx="15" hasCustomPrompt="1"/>
          </p:nvPr>
        </p:nvSpPr>
        <p:spPr>
          <a:xfrm>
            <a:off x="7020272" y="411511"/>
            <a:ext cx="1871662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B0F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pl-PL" dirty="0" smtClean="0"/>
              <a:t>data</a:t>
            </a:r>
            <a:endParaRPr lang="pl-PL" dirty="0"/>
          </a:p>
        </p:txBody>
      </p:sp>
      <p:sp>
        <p:nvSpPr>
          <p:cNvPr id="14" name="Tytuł 1"/>
          <p:cNvSpPr txBox="1">
            <a:spLocks/>
          </p:cNvSpPr>
          <p:nvPr userDrawn="1"/>
        </p:nvSpPr>
        <p:spPr>
          <a:xfrm>
            <a:off x="179512" y="3749037"/>
            <a:ext cx="7772400" cy="64247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sp>
        <p:nvSpPr>
          <p:cNvPr id="15" name="Tytuł 1"/>
          <p:cNvSpPr>
            <a:spLocks noGrp="1"/>
          </p:cNvSpPr>
          <p:nvPr>
            <p:ph type="ctrTitle" hasCustomPrompt="1"/>
          </p:nvPr>
        </p:nvSpPr>
        <p:spPr>
          <a:xfrm>
            <a:off x="179512" y="3774164"/>
            <a:ext cx="7772400" cy="6424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0553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gól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627784" y="205980"/>
            <a:ext cx="6059016" cy="42155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070C0"/>
                </a:solidFill>
              </a:defRPr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0215-5E71-46ED-B4EF-911293C89F72}" type="datetimeFigureOut">
              <a:rPr lang="pl-PL" smtClean="0"/>
              <a:t>2018-03-15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3"/>
          </p:nvPr>
        </p:nvSpPr>
        <p:spPr>
          <a:xfrm>
            <a:off x="107504" y="1347615"/>
            <a:ext cx="8712200" cy="1656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4" hasCustomPrompt="1"/>
          </p:nvPr>
        </p:nvSpPr>
        <p:spPr>
          <a:xfrm>
            <a:off x="5580065" y="627063"/>
            <a:ext cx="3096393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rgbClr val="00B0F0"/>
                </a:solidFill>
              </a:defRPr>
            </a:lvl1pPr>
          </a:lstStyle>
          <a:p>
            <a:pPr lvl="0"/>
            <a:r>
              <a:rPr lang="pl-PL" dirty="0" smtClean="0"/>
              <a:t>Podtytuł</a:t>
            </a:r>
            <a:endParaRPr lang="pl-PL" dirty="0"/>
          </a:p>
        </p:txBody>
      </p:sp>
      <p:pic>
        <p:nvPicPr>
          <p:cNvPr id="10" name="Picture 2" descr="W:\kzgw\_2015 Swiateczno-Noworoczny Plebiscyt na ulubione zdjecie w ramach konkursu WODA WOKOL NAS\ZN_Lato_Koniec lata nad Zalewem Zegrzyński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4842" b="20878"/>
          <a:stretch/>
        </p:blipFill>
        <p:spPr bwMode="auto">
          <a:xfrm>
            <a:off x="0" y="3147815"/>
            <a:ext cx="914400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377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góln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627784" y="205980"/>
            <a:ext cx="6059016" cy="42155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070C0"/>
                </a:solidFill>
              </a:defRPr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0215-5E71-46ED-B4EF-911293C89F72}" type="datetimeFigureOut">
              <a:rPr lang="pl-PL" smtClean="0"/>
              <a:t>2018-03-15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3"/>
          </p:nvPr>
        </p:nvSpPr>
        <p:spPr>
          <a:xfrm>
            <a:off x="107504" y="1347615"/>
            <a:ext cx="8712200" cy="31683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4" hasCustomPrompt="1"/>
          </p:nvPr>
        </p:nvSpPr>
        <p:spPr>
          <a:xfrm>
            <a:off x="5580065" y="627063"/>
            <a:ext cx="3096393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rgbClr val="00B0F0"/>
                </a:solidFill>
              </a:defRPr>
            </a:lvl1pPr>
          </a:lstStyle>
          <a:p>
            <a:pPr lvl="0"/>
            <a:r>
              <a:rPr lang="pl-PL" dirty="0" smtClean="0"/>
              <a:t>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7950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0215-5E71-46ED-B4EF-911293C89F72}" type="datetimeFigureOut">
              <a:rPr lang="pl-PL" smtClean="0"/>
              <a:t>2018-03-15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88A9-0E65-41E8-9D36-DD7EEA8547A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1"/>
          <p:cNvSpPr>
            <a:spLocks noGrp="1"/>
          </p:cNvSpPr>
          <p:nvPr>
            <p:ph type="title" hasCustomPrompt="1"/>
          </p:nvPr>
        </p:nvSpPr>
        <p:spPr>
          <a:xfrm>
            <a:off x="2627784" y="205980"/>
            <a:ext cx="6059016" cy="42155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070C0"/>
                </a:solidFill>
              </a:defRPr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4" hasCustomPrompt="1"/>
          </p:nvPr>
        </p:nvSpPr>
        <p:spPr>
          <a:xfrm>
            <a:off x="5580065" y="627063"/>
            <a:ext cx="3096393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rgbClr val="00B0F0"/>
                </a:solidFill>
              </a:defRPr>
            </a:lvl1pPr>
          </a:lstStyle>
          <a:p>
            <a:pPr lvl="0"/>
            <a:r>
              <a:rPr lang="pl-PL" dirty="0" smtClean="0"/>
              <a:t>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310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0215-5E71-46ED-B4EF-911293C89F72}" type="datetimeFigureOut">
              <a:rPr lang="pl-PL" smtClean="0"/>
              <a:t>2018-03-15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88A9-0E65-41E8-9D36-DD7EEA8547AB}" type="slidenum">
              <a:rPr lang="pl-PL" smtClean="0"/>
              <a:t>‹#›</a:t>
            </a:fld>
            <a:endParaRPr lang="pl-PL"/>
          </a:p>
        </p:txBody>
      </p:sp>
      <p:sp>
        <p:nvSpPr>
          <p:cNvPr id="5" name="Tytuł 1"/>
          <p:cNvSpPr>
            <a:spLocks noGrp="1"/>
          </p:cNvSpPr>
          <p:nvPr>
            <p:ph type="title" hasCustomPrompt="1"/>
          </p:nvPr>
        </p:nvSpPr>
        <p:spPr>
          <a:xfrm>
            <a:off x="2627784" y="205980"/>
            <a:ext cx="6059016" cy="42155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070C0"/>
                </a:solidFill>
              </a:defRPr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6" name="Symbol zastępczy tekstu 8"/>
          <p:cNvSpPr>
            <a:spLocks noGrp="1"/>
          </p:cNvSpPr>
          <p:nvPr>
            <p:ph type="body" sz="quarter" idx="14" hasCustomPrompt="1"/>
          </p:nvPr>
        </p:nvSpPr>
        <p:spPr>
          <a:xfrm>
            <a:off x="5580065" y="627063"/>
            <a:ext cx="3096393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rgbClr val="00B0F0"/>
                </a:solidFill>
              </a:defRPr>
            </a:lvl1pPr>
          </a:lstStyle>
          <a:p>
            <a:pPr lvl="0"/>
            <a:r>
              <a:rPr lang="pl-PL" dirty="0" smtClean="0"/>
              <a:t>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9583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0215-5E71-46ED-B4EF-911293C89F72}" type="datetimeFigureOut">
              <a:rPr lang="pl-PL" smtClean="0"/>
              <a:t>2018-03-15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88A9-0E65-41E8-9D36-DD7EEA8547AB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ytuł 1"/>
          <p:cNvSpPr>
            <a:spLocks noGrp="1"/>
          </p:cNvSpPr>
          <p:nvPr>
            <p:ph type="title" hasCustomPrompt="1"/>
          </p:nvPr>
        </p:nvSpPr>
        <p:spPr>
          <a:xfrm>
            <a:off x="2627784" y="205980"/>
            <a:ext cx="6059016" cy="42155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070C0"/>
                </a:solidFill>
              </a:defRPr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11" name="Symbol zastępczy tekstu 8"/>
          <p:cNvSpPr>
            <a:spLocks noGrp="1"/>
          </p:cNvSpPr>
          <p:nvPr>
            <p:ph type="body" sz="quarter" idx="14" hasCustomPrompt="1"/>
          </p:nvPr>
        </p:nvSpPr>
        <p:spPr>
          <a:xfrm>
            <a:off x="5580065" y="627063"/>
            <a:ext cx="3096393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rgbClr val="00B0F0"/>
                </a:solidFill>
              </a:defRPr>
            </a:lvl1pPr>
          </a:lstStyle>
          <a:p>
            <a:pPr lvl="0"/>
            <a:r>
              <a:rPr lang="pl-PL" dirty="0" smtClean="0"/>
              <a:t>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2925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1059582"/>
            <a:ext cx="5111750" cy="353504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9" y="1563638"/>
            <a:ext cx="3008313" cy="3030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4" hasCustomPrompt="1"/>
          </p:nvPr>
        </p:nvSpPr>
        <p:spPr>
          <a:xfrm>
            <a:off x="5580065" y="627063"/>
            <a:ext cx="3096393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rgbClr val="00B0F0"/>
                </a:solidFill>
              </a:defRPr>
            </a:lvl1pPr>
          </a:lstStyle>
          <a:p>
            <a:pPr lvl="0"/>
            <a:r>
              <a:rPr lang="pl-PL" dirty="0" smtClean="0"/>
              <a:t>Podtytuł</a:t>
            </a:r>
            <a:endParaRPr lang="pl-PL" dirty="0"/>
          </a:p>
        </p:txBody>
      </p:sp>
      <p:sp>
        <p:nvSpPr>
          <p:cNvPr id="23" name="Symbol zastępczy tekstu 22"/>
          <p:cNvSpPr>
            <a:spLocks noGrp="1"/>
          </p:cNvSpPr>
          <p:nvPr>
            <p:ph type="body" sz="quarter" idx="15" hasCustomPrompt="1"/>
          </p:nvPr>
        </p:nvSpPr>
        <p:spPr>
          <a:xfrm>
            <a:off x="2627784" y="195487"/>
            <a:ext cx="6047904" cy="43204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rgbClr val="0070C0"/>
                </a:solidFill>
              </a:defRPr>
            </a:lvl1pPr>
          </a:lstStyle>
          <a:p>
            <a:pPr lvl="0"/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1F50215-5E71-46ED-B4EF-911293C89F72}" type="datetimeFigureOut">
              <a:rPr lang="pl-PL" smtClean="0"/>
              <a:t>2018-03-15</a:t>
            </a:fld>
            <a:endParaRPr lang="pl-PL"/>
          </a:p>
        </p:txBody>
      </p:sp>
      <p:sp>
        <p:nvSpPr>
          <p:cNvPr id="26" name="Symbol zastępczy stopki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5F388A9-0E65-41E8-9D36-DD7EEA8547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7361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50215-5E71-46ED-B4EF-911293C89F72}" type="datetimeFigureOut">
              <a:rPr lang="pl-PL" smtClean="0"/>
              <a:t>2018-03-15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388A9-0E65-41E8-9D36-DD7EEA8547AB}" type="slidenum">
              <a:rPr lang="pl-PL" smtClean="0"/>
              <a:t>‹#›</a:t>
            </a:fld>
            <a:endParaRPr lang="pl-PL"/>
          </a:p>
        </p:txBody>
      </p:sp>
      <p:pic>
        <p:nvPicPr>
          <p:cNvPr id="1026" name="Picture 2" descr="D:\Dokumenty\logo Wód Polskich\logo Wody Polskie poziom pl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6" y="54905"/>
            <a:ext cx="229747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87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8" r:id="rId4"/>
    <p:sldLayoutId id="2147483684" r:id="rId5"/>
    <p:sldLayoutId id="2147483676" r:id="rId6"/>
    <p:sldLayoutId id="2147483679" r:id="rId7"/>
    <p:sldLayoutId id="2147483677" r:id="rId8"/>
    <p:sldLayoutId id="2147483680" r:id="rId9"/>
    <p:sldLayoutId id="2147483681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Co.krakow@wody.gov.pl" TargetMode="External"/><Relationship Id="rId13" Type="http://schemas.openxmlformats.org/officeDocument/2006/relationships/hyperlink" Target="mailto:co.warszawa@wody.gov.pl" TargetMode="External"/><Relationship Id="rId3" Type="http://schemas.openxmlformats.org/officeDocument/2006/relationships/image" Target="../media/image13.jpeg"/><Relationship Id="rId7" Type="http://schemas.openxmlformats.org/officeDocument/2006/relationships/hyperlink" Target="mailto:Co.gliwice@wody.gov.pl" TargetMode="External"/><Relationship Id="rId12" Type="http://schemas.openxmlformats.org/officeDocument/2006/relationships/hyperlink" Target="mailto:Co.szczecin@wody.gov.p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Co.gdansk@wody.gov.pl" TargetMode="External"/><Relationship Id="rId11" Type="http://schemas.openxmlformats.org/officeDocument/2006/relationships/hyperlink" Target="mailto:Co.rzeszow@wody.gov.pl" TargetMode="External"/><Relationship Id="rId5" Type="http://schemas.openxmlformats.org/officeDocument/2006/relationships/hyperlink" Target="mailto:co.bydgoszcz@wody.gov.pl" TargetMode="External"/><Relationship Id="rId10" Type="http://schemas.openxmlformats.org/officeDocument/2006/relationships/hyperlink" Target="mailto:Co.poznan@wody.gov.pl" TargetMode="External"/><Relationship Id="rId4" Type="http://schemas.openxmlformats.org/officeDocument/2006/relationships/hyperlink" Target="mailto:co.bialystok@wody.gov.pl" TargetMode="External"/><Relationship Id="rId9" Type="http://schemas.openxmlformats.org/officeDocument/2006/relationships/hyperlink" Target="mailto:Co.lublin@wody.gov.pl" TargetMode="External"/><Relationship Id="rId14" Type="http://schemas.openxmlformats.org/officeDocument/2006/relationships/hyperlink" Target="mailto:co.wroclaw@wody.gov.p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9512" y="3867894"/>
            <a:ext cx="7772400" cy="642479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Rola Wód Polskich w ochronie przed powodzią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Prezes Wód Polskich Przemysław Daca</a:t>
            </a:r>
          </a:p>
          <a:p>
            <a:r>
              <a:rPr lang="pl-PL" dirty="0" smtClean="0"/>
              <a:t>Zastępca Prezesa Wód Polskich Krzysztof </a:t>
            </a:r>
            <a:r>
              <a:rPr lang="pl-PL" dirty="0" err="1" smtClean="0"/>
              <a:t>Woś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5796136" y="411511"/>
            <a:ext cx="3095798" cy="288032"/>
          </a:xfrm>
        </p:spPr>
        <p:txBody>
          <a:bodyPr/>
          <a:lstStyle/>
          <a:p>
            <a:pPr algn="r"/>
            <a:r>
              <a:rPr lang="pl-PL" dirty="0" smtClean="0"/>
              <a:t>Warszawa, 15 marca 2018 r.</a:t>
            </a:r>
            <a:endParaRPr lang="pl-PL" dirty="0"/>
          </a:p>
        </p:txBody>
      </p:sp>
      <p:pic>
        <p:nvPicPr>
          <p:cNvPr id="1026" name="Picture 2" descr="W:\KZGW\_KONKURSY FOTOGRAFICZNE - zdjecia\2013 Woda i technika w kadrze\ZDJECIA\Wszystkie zdjecia\01_KB_NIEDŹWIEDŹ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12367" r="-179" b="46077"/>
          <a:stretch/>
        </p:blipFill>
        <p:spPr bwMode="auto">
          <a:xfrm>
            <a:off x="0" y="984890"/>
            <a:ext cx="9156968" cy="28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38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Bieżąca sytuacja hydrologiczna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107504" y="1131590"/>
            <a:ext cx="8712200" cy="1800199"/>
          </a:xfrm>
        </p:spPr>
        <p:txBody>
          <a:bodyPr/>
          <a:lstStyle/>
          <a:p>
            <a:pPr algn="just"/>
            <a:r>
              <a:rPr lang="pl-PL" sz="1800" dirty="0" smtClean="0">
                <a:solidFill>
                  <a:srgbClr val="002060"/>
                </a:solidFill>
              </a:rPr>
              <a:t>Wody Polskie </a:t>
            </a:r>
            <a:r>
              <a:rPr lang="pl-PL" sz="1800" dirty="0">
                <a:solidFill>
                  <a:srgbClr val="002060"/>
                </a:solidFill>
              </a:rPr>
              <a:t>na bieżąco monitorują sytuację na rzekach i zbiornikach retencyjnych.</a:t>
            </a:r>
          </a:p>
          <a:p>
            <a:pPr algn="just"/>
            <a:r>
              <a:rPr lang="pl-PL" sz="1800" dirty="0">
                <a:solidFill>
                  <a:srgbClr val="002060"/>
                </a:solidFill>
              </a:rPr>
              <a:t>Gospodarka prowadzona na zbiornikach administrowanych przez regionalne zarządy gospodarki wodnej </a:t>
            </a:r>
            <a:r>
              <a:rPr lang="pl-PL" sz="1800" dirty="0" smtClean="0">
                <a:solidFill>
                  <a:srgbClr val="002060"/>
                </a:solidFill>
              </a:rPr>
              <a:t>uwzględnia </a:t>
            </a:r>
            <a:r>
              <a:rPr lang="pl-PL" sz="1800" dirty="0">
                <a:solidFill>
                  <a:srgbClr val="002060"/>
                </a:solidFill>
              </a:rPr>
              <a:t>prognozy pogody. Zbiorniki dysponują rezerwami i są przygotowane na przyjęcie ewentualnych wód opadowych lub </a:t>
            </a:r>
            <a:r>
              <a:rPr lang="pl-PL" sz="1800" dirty="0" smtClean="0">
                <a:solidFill>
                  <a:srgbClr val="002060"/>
                </a:solidFill>
              </a:rPr>
              <a:t>roztopowych.</a:t>
            </a:r>
          </a:p>
          <a:p>
            <a:pPr algn="just"/>
            <a:r>
              <a:rPr lang="pl-PL" sz="1800" dirty="0" smtClean="0">
                <a:solidFill>
                  <a:srgbClr val="002060"/>
                </a:solidFill>
              </a:rPr>
              <a:t>Codzienne raporty o sytuacji hydrologicznej kraju są publikowane na stronie głównej Wód Polskich (www.wody.gov.pl). </a:t>
            </a:r>
            <a:endParaRPr lang="pl-PL" sz="1800" dirty="0">
              <a:solidFill>
                <a:srgbClr val="002060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Monitoring stanów wód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7" r="1602" b="29923"/>
          <a:stretch/>
        </p:blipFill>
        <p:spPr bwMode="auto">
          <a:xfrm>
            <a:off x="1187624" y="3075807"/>
            <a:ext cx="590551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7476080" y="4761946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i="1" dirty="0" smtClean="0">
                <a:solidFill>
                  <a:srgbClr val="002060"/>
                </a:solidFill>
              </a:rPr>
              <a:t>wody.gov.pl</a:t>
            </a:r>
            <a:endParaRPr lang="pl-PL" sz="11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9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Bieżąca sytuacja </a:t>
            </a:r>
            <a:r>
              <a:rPr lang="pl-PL" dirty="0" smtClean="0"/>
              <a:t>hydrologiczna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323528" y="1203598"/>
            <a:ext cx="3528392" cy="3672408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Wody Polskie monitorują również stan techniczny urządzeń wodnych. </a:t>
            </a:r>
            <a:r>
              <a:rPr lang="pl-PL" sz="2000" dirty="0" smtClean="0">
                <a:solidFill>
                  <a:srgbClr val="002060"/>
                </a:solidFill>
              </a:rPr>
              <a:t>Zarządzają utrzymaniem </a:t>
            </a:r>
            <a:r>
              <a:rPr lang="pl-PL" sz="2000" dirty="0">
                <a:solidFill>
                  <a:srgbClr val="002060"/>
                </a:solidFill>
              </a:rPr>
              <a:t>m.in. </a:t>
            </a:r>
            <a:r>
              <a:rPr lang="pl-PL" sz="2000" b="1" dirty="0" smtClean="0">
                <a:solidFill>
                  <a:srgbClr val="002060"/>
                </a:solidFill>
              </a:rPr>
              <a:t>8 638 km wałów przeciwpowodziowych.</a:t>
            </a:r>
            <a:endParaRPr lang="pl-PL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Aktualnie </a:t>
            </a:r>
            <a:r>
              <a:rPr lang="pl-PL" sz="2000" dirty="0" smtClean="0">
                <a:solidFill>
                  <a:srgbClr val="002060"/>
                </a:solidFill>
              </a:rPr>
              <a:t>nie należy spodziewać się wystąpienia zagrożenia </a:t>
            </a:r>
            <a:r>
              <a:rPr lang="pl-PL" sz="2000" dirty="0" smtClean="0">
                <a:solidFill>
                  <a:srgbClr val="002060"/>
                </a:solidFill>
              </a:rPr>
              <a:t>powodziowego. Stany </a:t>
            </a:r>
            <a:r>
              <a:rPr lang="pl-PL" sz="2000" dirty="0" smtClean="0">
                <a:solidFill>
                  <a:srgbClr val="002060"/>
                </a:solidFill>
              </a:rPr>
              <a:t>wód układają się głównie w strefie wody średniej.</a:t>
            </a:r>
            <a:endParaRPr lang="pl-PL" sz="2000" dirty="0">
              <a:solidFill>
                <a:srgbClr val="002060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Prognozy na najbliższe dni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03598"/>
            <a:ext cx="4024187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98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Bieżąca sytuacja </a:t>
            </a:r>
            <a:r>
              <a:rPr lang="pl-PL" dirty="0" smtClean="0"/>
              <a:t>lodowa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105666" y="1419622"/>
            <a:ext cx="4104456" cy="1080119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Wody Polskie kruszą lód. Ostatnią akcję lodołamania przeprowadził RZGW w Szczecinie.</a:t>
            </a:r>
            <a:endParaRPr lang="pl-PL" sz="2000" dirty="0">
              <a:solidFill>
                <a:srgbClr val="002060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Akcje lodołamania</a:t>
            </a:r>
            <a:endParaRPr lang="pl-P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17728"/>
            <a:ext cx="4024187" cy="374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www.wody.gov.pl/images/lodo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92"/>
          <a:stretch/>
        </p:blipFill>
        <p:spPr bwMode="auto">
          <a:xfrm>
            <a:off x="213828" y="2715766"/>
            <a:ext cx="3888131" cy="192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13827" y="4734367"/>
            <a:ext cx="38881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 smtClean="0">
                <a:solidFill>
                  <a:srgbClr val="002060"/>
                </a:solidFill>
              </a:rPr>
              <a:t>Lodołamacz Wód Polskich podczas akcji 6 marca 2018 r. Fot. Wody Polskie</a:t>
            </a:r>
            <a:endParaRPr lang="pl-PL" sz="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3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Centra operacyjne Wód Polskich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107504" y="1347615"/>
            <a:ext cx="4896544" cy="1775340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Ochrona mieszkańców naszego kraju przed powodzią to najważniejsze zadanie Wód Polskich.</a:t>
            </a:r>
            <a:endParaRPr lang="pl-PL" sz="200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9" t="15093" r="34306" b="13335"/>
          <a:stretch/>
        </p:blipFill>
        <p:spPr bwMode="auto">
          <a:xfrm>
            <a:off x="5292080" y="1415165"/>
            <a:ext cx="2307092" cy="341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wias klamrowy zamykający 5"/>
          <p:cNvSpPr/>
          <p:nvPr/>
        </p:nvSpPr>
        <p:spPr>
          <a:xfrm>
            <a:off x="7599172" y="1810471"/>
            <a:ext cx="360040" cy="16561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7971213" y="235572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002060"/>
                </a:solidFill>
              </a:rPr>
              <a:t>Centra operacyjne</a:t>
            </a:r>
            <a:endParaRPr lang="pl-PL" sz="1400" dirty="0">
              <a:solidFill>
                <a:srgbClr val="00206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5" r="1555" b="5803"/>
          <a:stretch/>
        </p:blipFill>
        <p:spPr bwMode="auto">
          <a:xfrm>
            <a:off x="205780" y="2428096"/>
            <a:ext cx="4723668" cy="237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1811530" y="4699938"/>
            <a:ext cx="1248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solidFill>
                  <a:srgbClr val="002060"/>
                </a:solidFill>
              </a:rPr>
              <a:t>powodz.gov.pl</a:t>
            </a:r>
            <a:endParaRPr lang="pl-PL" sz="11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9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Centra operacyjne Wód </a:t>
            </a:r>
            <a:r>
              <a:rPr lang="pl-PL" dirty="0" smtClean="0"/>
              <a:t>Polskich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>
          <a:xfrm>
            <a:off x="4283969" y="627063"/>
            <a:ext cx="4392490" cy="431800"/>
          </a:xfrm>
        </p:spPr>
        <p:txBody>
          <a:bodyPr/>
          <a:lstStyle/>
          <a:p>
            <a:r>
              <a:rPr lang="pl-PL" dirty="0" smtClean="0"/>
              <a:t>Ujednolicenie zasad komunikacji</a:t>
            </a:r>
            <a:endParaRPr lang="pl-PL" dirty="0"/>
          </a:p>
        </p:txBody>
      </p:sp>
      <p:pic>
        <p:nvPicPr>
          <p:cNvPr id="6146" name="Picture 2" descr="http://www.wody.gov.pl/images/RZGW-obszary-map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0" r="11986"/>
          <a:stretch/>
        </p:blipFill>
        <p:spPr bwMode="auto">
          <a:xfrm>
            <a:off x="145325" y="1203598"/>
            <a:ext cx="4059525" cy="353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427984" y="1281479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u="sng" dirty="0" smtClean="0">
                <a:solidFill>
                  <a:srgbClr val="002060"/>
                </a:solidFill>
              </a:rPr>
              <a:t>centrum.operacyjne@wody.gov.pl</a:t>
            </a:r>
            <a:endParaRPr lang="pl-PL" u="sng" dirty="0">
              <a:solidFill>
                <a:srgbClr val="00206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934299" y="1779662"/>
            <a:ext cx="4598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 smtClean="0">
                <a:solidFill>
                  <a:schemeClr val="tx2"/>
                </a:solidFill>
              </a:rPr>
              <a:t>Nowy ogólny adres mailowy, na który można zgłaszać zagrożenia.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934299" y="2499742"/>
            <a:ext cx="4598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 smtClean="0">
                <a:solidFill>
                  <a:schemeClr val="tx2"/>
                </a:solidFill>
              </a:rPr>
              <a:t>Adresy mailowe centrów operacyjnych w regionalnych zarządach gospodarki wodnej: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204850" y="3219822"/>
            <a:ext cx="15192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RZGW w Białymstoku</a:t>
            </a:r>
          </a:p>
          <a:p>
            <a:r>
              <a:rPr lang="pl-PL" sz="1000" dirty="0"/>
              <a:t>RZGW w Bydgoszczy</a:t>
            </a:r>
          </a:p>
          <a:p>
            <a:r>
              <a:rPr lang="pl-PL" sz="1000" dirty="0"/>
              <a:t>RZGW w Gdańsku</a:t>
            </a:r>
          </a:p>
          <a:p>
            <a:r>
              <a:rPr lang="pl-PL" sz="1000" dirty="0"/>
              <a:t>RZGW w Gliwicach</a:t>
            </a:r>
          </a:p>
          <a:p>
            <a:r>
              <a:rPr lang="pl-PL" sz="1000" dirty="0"/>
              <a:t>RZGW w Krakowie</a:t>
            </a:r>
          </a:p>
          <a:p>
            <a:r>
              <a:rPr lang="pl-PL" sz="1000" dirty="0"/>
              <a:t>RZGW w </a:t>
            </a:r>
            <a:r>
              <a:rPr lang="pl-PL" sz="1000" dirty="0" smtClean="0"/>
              <a:t>Lublinie</a:t>
            </a:r>
          </a:p>
          <a:p>
            <a:r>
              <a:rPr lang="pl-PL" sz="1000" dirty="0" smtClean="0"/>
              <a:t>RZGW w Poznaniu</a:t>
            </a:r>
          </a:p>
          <a:p>
            <a:r>
              <a:rPr lang="pl-PL" sz="1000" dirty="0"/>
              <a:t>RZGW </a:t>
            </a:r>
            <a:r>
              <a:rPr lang="pl-PL" sz="1000" dirty="0" smtClean="0"/>
              <a:t>w Rzeszowie</a:t>
            </a:r>
          </a:p>
          <a:p>
            <a:r>
              <a:rPr lang="pl-PL" sz="1000" dirty="0" smtClean="0"/>
              <a:t>RZGZW w Szczecinie</a:t>
            </a:r>
          </a:p>
          <a:p>
            <a:r>
              <a:rPr lang="pl-PL" sz="1000" dirty="0" smtClean="0"/>
              <a:t>RZGW w Warszawie</a:t>
            </a:r>
          </a:p>
          <a:p>
            <a:r>
              <a:rPr lang="pl-PL" sz="1000" dirty="0" smtClean="0"/>
              <a:t>RZGW we Wrocławiu </a:t>
            </a:r>
            <a:endParaRPr lang="pl-PL" sz="10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652120" y="3219822"/>
            <a:ext cx="16561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hlinkClick r:id="rId4"/>
              </a:rPr>
              <a:t>co.bialystok@wody.gov.pl</a:t>
            </a:r>
            <a:endParaRPr lang="pl-PL" sz="1000" dirty="0" smtClean="0"/>
          </a:p>
          <a:p>
            <a:r>
              <a:rPr lang="pl-PL" sz="1000" dirty="0" smtClean="0">
                <a:hlinkClick r:id="rId5"/>
              </a:rPr>
              <a:t>co.bydgoszcz@wody.gov.pl</a:t>
            </a:r>
            <a:r>
              <a:rPr lang="pl-PL" sz="1000" dirty="0" smtClean="0"/>
              <a:t> </a:t>
            </a:r>
          </a:p>
          <a:p>
            <a:r>
              <a:rPr lang="pl-PL" sz="1000" dirty="0">
                <a:hlinkClick r:id="rId6"/>
              </a:rPr>
              <a:t>c</a:t>
            </a:r>
            <a:r>
              <a:rPr lang="pl-PL" sz="1000" dirty="0" smtClean="0">
                <a:hlinkClick r:id="rId6"/>
              </a:rPr>
              <a:t>o.gdansk@wody.gov.pl</a:t>
            </a:r>
            <a:r>
              <a:rPr lang="pl-PL" sz="1000" dirty="0" smtClean="0"/>
              <a:t> </a:t>
            </a:r>
          </a:p>
          <a:p>
            <a:r>
              <a:rPr lang="pl-PL" sz="1000" dirty="0" smtClean="0">
                <a:hlinkClick r:id="rId7"/>
              </a:rPr>
              <a:t>co.gliwice@wody.gov.pl</a:t>
            </a:r>
            <a:r>
              <a:rPr lang="pl-PL" sz="1000" dirty="0" smtClean="0"/>
              <a:t> </a:t>
            </a:r>
          </a:p>
          <a:p>
            <a:r>
              <a:rPr lang="pl-PL" sz="1000" dirty="0" smtClean="0">
                <a:hlinkClick r:id="rId8"/>
              </a:rPr>
              <a:t>co.krakow@wody.gov.pl</a:t>
            </a:r>
            <a:r>
              <a:rPr lang="pl-PL" sz="1000" dirty="0" smtClean="0"/>
              <a:t> </a:t>
            </a:r>
          </a:p>
          <a:p>
            <a:r>
              <a:rPr lang="pl-PL" sz="1000" dirty="0" smtClean="0">
                <a:hlinkClick r:id="rId9"/>
              </a:rPr>
              <a:t>co.lublin@wody.gov.pl</a:t>
            </a:r>
            <a:r>
              <a:rPr lang="pl-PL" sz="1000" dirty="0" smtClean="0"/>
              <a:t> </a:t>
            </a:r>
          </a:p>
          <a:p>
            <a:r>
              <a:rPr lang="pl-PL" sz="1000" dirty="0" smtClean="0">
                <a:hlinkClick r:id="rId10"/>
              </a:rPr>
              <a:t>co.poznan@wody.gov.pl</a:t>
            </a:r>
            <a:r>
              <a:rPr lang="pl-PL" sz="1000" dirty="0" smtClean="0"/>
              <a:t> </a:t>
            </a:r>
          </a:p>
          <a:p>
            <a:r>
              <a:rPr lang="pl-PL" sz="1000" dirty="0" smtClean="0">
                <a:hlinkClick r:id="rId11"/>
              </a:rPr>
              <a:t>co.rzeszow@wody.gov.pl</a:t>
            </a:r>
            <a:r>
              <a:rPr lang="pl-PL" sz="1000" dirty="0" smtClean="0"/>
              <a:t> </a:t>
            </a:r>
          </a:p>
          <a:p>
            <a:r>
              <a:rPr lang="pl-PL" sz="1000" dirty="0" smtClean="0">
                <a:hlinkClick r:id="rId12"/>
              </a:rPr>
              <a:t>co.szczecin@wody.gov.pl</a:t>
            </a:r>
            <a:r>
              <a:rPr lang="pl-PL" sz="1000" dirty="0" smtClean="0"/>
              <a:t> </a:t>
            </a:r>
          </a:p>
          <a:p>
            <a:r>
              <a:rPr lang="pl-PL" sz="1000" dirty="0" smtClean="0">
                <a:hlinkClick r:id="rId13"/>
              </a:rPr>
              <a:t>co.warszawa@wody.gov.pl</a:t>
            </a:r>
            <a:endParaRPr lang="pl-PL" sz="1000" dirty="0" smtClean="0"/>
          </a:p>
          <a:p>
            <a:r>
              <a:rPr lang="pl-PL" sz="1000" dirty="0" smtClean="0">
                <a:hlinkClick r:id="rId14"/>
              </a:rPr>
              <a:t>co.wroclaw@wody.gov.pl</a:t>
            </a:r>
            <a:endParaRPr lang="pl-PL" sz="10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7308304" y="3219822"/>
            <a:ext cx="165618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+48 (85)</a:t>
            </a:r>
            <a:r>
              <a:rPr lang="pl-PL" sz="1000" dirty="0"/>
              <a:t> 748 12 </a:t>
            </a:r>
            <a:r>
              <a:rPr lang="pl-PL" sz="1000" dirty="0" smtClean="0"/>
              <a:t>46</a:t>
            </a:r>
          </a:p>
          <a:p>
            <a:r>
              <a:rPr lang="pl-PL" sz="1000" dirty="0"/>
              <a:t>+</a:t>
            </a:r>
            <a:r>
              <a:rPr lang="pl-PL" sz="1000" dirty="0" smtClean="0"/>
              <a:t>48 (52) 339 11 34</a:t>
            </a:r>
          </a:p>
          <a:p>
            <a:r>
              <a:rPr lang="pl-PL" sz="1000" dirty="0"/>
              <a:t>+</a:t>
            </a:r>
            <a:r>
              <a:rPr lang="pl-PL" sz="1000" dirty="0" smtClean="0"/>
              <a:t>48 (58) </a:t>
            </a:r>
            <a:r>
              <a:rPr lang="pl-PL" sz="1000" dirty="0"/>
              <a:t>326 18 64</a:t>
            </a:r>
            <a:endParaRPr lang="pl-PL" sz="1000" dirty="0" smtClean="0"/>
          </a:p>
          <a:p>
            <a:r>
              <a:rPr lang="pl-PL" sz="1000" dirty="0"/>
              <a:t>+</a:t>
            </a:r>
            <a:r>
              <a:rPr lang="pl-PL" sz="1000" dirty="0" smtClean="0"/>
              <a:t>48</a:t>
            </a:r>
            <a:r>
              <a:rPr lang="pl-PL" sz="1000" dirty="0"/>
              <a:t> (32</a:t>
            </a:r>
            <a:r>
              <a:rPr lang="pl-PL" sz="1000" dirty="0" smtClean="0"/>
              <a:t>) 777 </a:t>
            </a:r>
            <a:r>
              <a:rPr lang="pl-PL" sz="1000" dirty="0"/>
              <a:t>49 30</a:t>
            </a:r>
            <a:endParaRPr lang="pl-PL" sz="1000" dirty="0" smtClean="0"/>
          </a:p>
          <a:p>
            <a:r>
              <a:rPr lang="pl-PL" sz="1000" dirty="0"/>
              <a:t>+</a:t>
            </a:r>
            <a:r>
              <a:rPr lang="pl-PL" sz="1000" dirty="0" smtClean="0"/>
              <a:t>48 </a:t>
            </a:r>
            <a:r>
              <a:rPr lang="pl-PL" sz="1000" dirty="0"/>
              <a:t>(12) </a:t>
            </a:r>
            <a:r>
              <a:rPr lang="pl-PL" sz="1000" dirty="0" smtClean="0"/>
              <a:t>628 43 30</a:t>
            </a:r>
          </a:p>
          <a:p>
            <a:r>
              <a:rPr lang="pl-PL" sz="1000" dirty="0"/>
              <a:t>+</a:t>
            </a:r>
            <a:r>
              <a:rPr lang="pl-PL" sz="1000" dirty="0" smtClean="0"/>
              <a:t>48 </a:t>
            </a:r>
            <a:r>
              <a:rPr lang="pl-PL" sz="1000" dirty="0"/>
              <a:t>(81) 531 03 37 </a:t>
            </a:r>
            <a:endParaRPr lang="pl-PL" sz="1000" dirty="0" smtClean="0"/>
          </a:p>
          <a:p>
            <a:r>
              <a:rPr lang="pl-PL" sz="1000" dirty="0"/>
              <a:t>+</a:t>
            </a:r>
            <a:r>
              <a:rPr lang="pl-PL" sz="1000" dirty="0" smtClean="0"/>
              <a:t>48 (61) </a:t>
            </a:r>
            <a:r>
              <a:rPr lang="pl-PL" sz="1000" dirty="0"/>
              <a:t>856 77 38</a:t>
            </a:r>
            <a:endParaRPr lang="pl-PL" sz="1000" dirty="0" smtClean="0"/>
          </a:p>
          <a:p>
            <a:r>
              <a:rPr lang="pl-PL" sz="1000" dirty="0"/>
              <a:t>+</a:t>
            </a:r>
            <a:r>
              <a:rPr lang="pl-PL" sz="1000" dirty="0" smtClean="0"/>
              <a:t>48 </a:t>
            </a:r>
            <a:r>
              <a:rPr lang="pl-PL" sz="1000" dirty="0"/>
              <a:t>601 410 414 </a:t>
            </a:r>
            <a:endParaRPr lang="pl-PL" sz="1000" dirty="0" smtClean="0"/>
          </a:p>
          <a:p>
            <a:r>
              <a:rPr lang="pl-PL" sz="1000" dirty="0"/>
              <a:t>+</a:t>
            </a:r>
            <a:r>
              <a:rPr lang="pl-PL" sz="1000" dirty="0" smtClean="0"/>
              <a:t>48 (91) </a:t>
            </a:r>
            <a:r>
              <a:rPr lang="pl-PL" sz="1000" dirty="0"/>
              <a:t>441 12 00</a:t>
            </a:r>
            <a:endParaRPr lang="pl-PL" sz="1000" dirty="0" smtClean="0"/>
          </a:p>
          <a:p>
            <a:r>
              <a:rPr lang="pl-PL" sz="1000" dirty="0"/>
              <a:t>+</a:t>
            </a:r>
            <a:r>
              <a:rPr lang="pl-PL" sz="1000" dirty="0" smtClean="0"/>
              <a:t>48</a:t>
            </a:r>
            <a:r>
              <a:rPr lang="pl-PL" sz="1000" dirty="0"/>
              <a:t> </a:t>
            </a:r>
            <a:r>
              <a:rPr lang="pl-PL" sz="1000" dirty="0" smtClean="0"/>
              <a:t>(22</a:t>
            </a:r>
            <a:r>
              <a:rPr lang="pl-PL" sz="1000" smtClean="0"/>
              <a:t>) 587 03 26</a:t>
            </a:r>
            <a:endParaRPr lang="pl-PL" sz="1000" dirty="0" smtClean="0"/>
          </a:p>
          <a:p>
            <a:r>
              <a:rPr lang="pl-PL" sz="1000" dirty="0"/>
              <a:t>+</a:t>
            </a:r>
            <a:r>
              <a:rPr lang="pl-PL" sz="1000" dirty="0" smtClean="0"/>
              <a:t>48 (71) 328 05 87 </a:t>
            </a:r>
          </a:p>
          <a:p>
            <a:r>
              <a:rPr lang="pl-PL" sz="1000" dirty="0" smtClean="0"/>
              <a:t> </a:t>
            </a:r>
          </a:p>
          <a:p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05833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Najważniejsze inwestycje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23528" y="1275606"/>
            <a:ext cx="42445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tx2"/>
                </a:solidFill>
              </a:rPr>
              <a:t>Przykładowe priorytetowe zadania inwestycyjne Wód Polskich to m.in.:</a:t>
            </a:r>
          </a:p>
          <a:p>
            <a:endParaRPr lang="pl-PL" sz="1600" dirty="0" smtClean="0">
              <a:solidFill>
                <a:schemeClr val="tx2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pl-PL" sz="1600" dirty="0" smtClean="0">
                <a:solidFill>
                  <a:schemeClr val="tx2"/>
                </a:solidFill>
              </a:rPr>
              <a:t>Budowa stopnia wodnego Siarzewo na Wiśle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600" dirty="0" smtClean="0">
                <a:solidFill>
                  <a:schemeClr val="tx2"/>
                </a:solidFill>
              </a:rPr>
              <a:t>Budowa stopnia wodnego Malczyce na Odrze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600" dirty="0" smtClean="0">
                <a:solidFill>
                  <a:schemeClr val="tx2"/>
                </a:solidFill>
              </a:rPr>
              <a:t>Modernizacji śródlądowych dróg wodnych</a:t>
            </a:r>
          </a:p>
        </p:txBody>
      </p:sp>
      <p:pic>
        <p:nvPicPr>
          <p:cNvPr id="1026" name="Picture 2" descr="Planowane przedsiÄwziÄcie ma zostaÄ zrealizowane do koÅca 2025 rok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042" y="1347614"/>
            <a:ext cx="416995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4640042" y="4362077"/>
            <a:ext cx="4068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chemeClr val="tx2"/>
                </a:solidFill>
              </a:rPr>
              <a:t>Wizualizacja stopnia </a:t>
            </a:r>
            <a:r>
              <a:rPr lang="pl-PL" sz="1400" dirty="0">
                <a:solidFill>
                  <a:schemeClr val="tx2"/>
                </a:solidFill>
              </a:rPr>
              <a:t>wodnego Siarzewo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73577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0" y="3596394"/>
            <a:ext cx="9144000" cy="1547106"/>
          </a:xfrm>
          <a:prstGeom prst="rect">
            <a:avLst/>
          </a:prstGeom>
          <a:solidFill>
            <a:srgbClr val="00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Picture 2" descr="W:\kzgw\_2015 Swiateczno-Noworoczny Plebiscyt na ulubione zdjecie w ramach konkursu WODA WOKOL NAS\PP_Lato_Przystań w Chałupach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88343"/>
            <a:ext cx="9144000" cy="25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ole tekstowe 16"/>
          <p:cNvSpPr txBox="1"/>
          <p:nvPr/>
        </p:nvSpPr>
        <p:spPr>
          <a:xfrm>
            <a:off x="107504" y="4046781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bg1"/>
                </a:solidFill>
                <a:latin typeface="+mj-lt"/>
              </a:rPr>
              <a:t>Dziękujemy za uwagę</a:t>
            </a:r>
            <a:endParaRPr lang="pl-PL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587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Wody Polski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</TotalTime>
  <Words>975</Words>
  <Application>Microsoft Office PowerPoint</Application>
  <PresentationFormat>Pokaz na ekranie (16:9)</PresentationFormat>
  <Paragraphs>96</Paragraphs>
  <Slides>8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Wody Polskie</vt:lpstr>
      <vt:lpstr>Rola Wód Polskich w ochronie przed powodzią</vt:lpstr>
      <vt:lpstr>Bieżąca sytuacja hydrologiczna</vt:lpstr>
      <vt:lpstr>Bieżąca sytuacja hydrologiczna</vt:lpstr>
      <vt:lpstr>Bieżąca sytuacja lodowa</vt:lpstr>
      <vt:lpstr>Centra operacyjne Wód Polskich</vt:lpstr>
      <vt:lpstr>Centra operacyjne Wód Polskich</vt:lpstr>
      <vt:lpstr>Najważniejsze inwestycje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Daniel Kociołek</dc:creator>
  <cp:lastModifiedBy>Daniel Kociołek</cp:lastModifiedBy>
  <cp:revision>51</cp:revision>
  <dcterms:created xsi:type="dcterms:W3CDTF">2018-01-02T10:35:02Z</dcterms:created>
  <dcterms:modified xsi:type="dcterms:W3CDTF">2018-03-15T08:11:23Z</dcterms:modified>
</cp:coreProperties>
</file>